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0" r:id="rId5"/>
    <p:sldId id="269" r:id="rId6"/>
    <p:sldId id="257" r:id="rId7"/>
    <p:sldId id="265" r:id="rId8"/>
    <p:sldId id="261" r:id="rId9"/>
    <p:sldId id="260" r:id="rId10"/>
    <p:sldId id="258" r:id="rId11"/>
    <p:sldId id="259" r:id="rId12"/>
    <p:sldId id="262" r:id="rId13"/>
    <p:sldId id="263" r:id="rId14"/>
    <p:sldId id="264" r:id="rId15"/>
    <p:sldId id="268" r:id="rId16"/>
    <p:sldId id="271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6DF-378E-430D-B88D-AF8DE07B7807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0259-E37B-45FE-8954-49E44DCFD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322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6DF-378E-430D-B88D-AF8DE07B7807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0259-E37B-45FE-8954-49E44DCFD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564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6DF-378E-430D-B88D-AF8DE07B7807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0259-E37B-45FE-8954-49E44DCFD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731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6DF-378E-430D-B88D-AF8DE07B7807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0259-E37B-45FE-8954-49E44DCFD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39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6DF-378E-430D-B88D-AF8DE07B7807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0259-E37B-45FE-8954-49E44DCFD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946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6DF-378E-430D-B88D-AF8DE07B7807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0259-E37B-45FE-8954-49E44DCFD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668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6DF-378E-430D-B88D-AF8DE07B7807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0259-E37B-45FE-8954-49E44DCFD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771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6DF-378E-430D-B88D-AF8DE07B7807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0259-E37B-45FE-8954-49E44DCFD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848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6DF-378E-430D-B88D-AF8DE07B7807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0259-E37B-45FE-8954-49E44DCFD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101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6DF-378E-430D-B88D-AF8DE07B7807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0259-E37B-45FE-8954-49E44DCFD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304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6DF-378E-430D-B88D-AF8DE07B7807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0259-E37B-45FE-8954-49E44DCFD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434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E86DF-378E-430D-B88D-AF8DE07B7807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0259-E37B-45FE-8954-49E44DCFD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436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tionscotland.gov.uk/highersciences/physics/animation/hadrons.as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0" name="Picture 2" descr="http://guillegg.files.wordpress.com/2008/04/fermilab-acelerator.jpg?w=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9" y="116632"/>
            <a:ext cx="10174144" cy="663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51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La razón por la que cargas eléctricas fraccionadas como las de los quarks no se han visto es que los quarks nunca son encontrados por separado.</a:t>
            </a:r>
          </a:p>
          <a:p>
            <a:r>
              <a:rPr lang="es-CO" dirty="0" smtClean="0"/>
              <a:t> Hay dos clases de hadrones: </a:t>
            </a:r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los </a:t>
            </a:r>
            <a:r>
              <a:rPr lang="es-CO" dirty="0" err="1" smtClean="0"/>
              <a:t>bariones</a:t>
            </a:r>
            <a:r>
              <a:rPr lang="es-CO" dirty="0" smtClean="0"/>
              <a:t>, que contienen tres quarks</a:t>
            </a:r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los mesones, que contienen un quark y un       </a:t>
            </a:r>
            <a:r>
              <a:rPr lang="es-CO" dirty="0" err="1" smtClean="0"/>
              <a:t>antiquark</a:t>
            </a:r>
            <a:r>
              <a:rPr lang="es-CO" dirty="0" smtClean="0"/>
              <a:t>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31847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74638"/>
            <a:ext cx="8136904" cy="679378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FORMACIÓN DE PROTONES Y NEUTRONES</a:t>
            </a:r>
            <a:endParaRPr lang="es-CO" dirty="0"/>
          </a:p>
        </p:txBody>
      </p:sp>
      <p:pic>
        <p:nvPicPr>
          <p:cNvPr id="3074" name="Picture 2" descr="http://guillegg.files.wordpress.com/2008/04/protonneutronpimeson.jpg?w=166&amp;h=4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268760"/>
            <a:ext cx="1800200" cy="541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286000" y="2967335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1700808"/>
            <a:ext cx="555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</a:t>
            </a:r>
            <a:r>
              <a:rPr lang="es-CO" sz="2000" dirty="0" smtClean="0"/>
              <a:t>Carga</a:t>
            </a:r>
            <a:r>
              <a:rPr lang="es-CO" sz="2000" dirty="0"/>
              <a:t>: </a:t>
            </a:r>
            <a:r>
              <a:rPr lang="es-CO" sz="2000" dirty="0" smtClean="0"/>
              <a:t>+2/3   + 2/3     - 1/3 </a:t>
            </a:r>
            <a:r>
              <a:rPr lang="es-CO" sz="2000" dirty="0"/>
              <a:t>= </a:t>
            </a:r>
            <a:r>
              <a:rPr lang="es-CO" sz="2000" dirty="0" smtClean="0"/>
              <a:t>  +3/3 =  +1   PROTÓN</a:t>
            </a:r>
            <a:endParaRPr lang="es-CO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61048" y="3789816"/>
            <a:ext cx="522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Carga: +2/3   </a:t>
            </a:r>
            <a:r>
              <a:rPr lang="es-CO" sz="2000" dirty="0" smtClean="0"/>
              <a:t>- 1/3     </a:t>
            </a:r>
            <a:r>
              <a:rPr lang="es-CO" sz="2000" dirty="0"/>
              <a:t>- 1/3 =   </a:t>
            </a:r>
            <a:r>
              <a:rPr lang="es-CO" sz="2000" dirty="0" smtClean="0"/>
              <a:t>0/3 </a:t>
            </a:r>
            <a:r>
              <a:rPr lang="es-CO" sz="2000" dirty="0"/>
              <a:t>=  </a:t>
            </a:r>
            <a:r>
              <a:rPr lang="es-CO" sz="2000" dirty="0" smtClean="0"/>
              <a:t>0   NEUTRÓN</a:t>
            </a:r>
            <a:endParaRPr lang="es-CO" sz="2000" dirty="0"/>
          </a:p>
        </p:txBody>
      </p:sp>
      <p:sp>
        <p:nvSpPr>
          <p:cNvPr id="8" name="Oval 7"/>
          <p:cNvSpPr/>
          <p:nvPr/>
        </p:nvSpPr>
        <p:spPr>
          <a:xfrm>
            <a:off x="755576" y="5229200"/>
            <a:ext cx="1242392" cy="10801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Oval 8"/>
          <p:cNvSpPr/>
          <p:nvPr/>
        </p:nvSpPr>
        <p:spPr>
          <a:xfrm>
            <a:off x="1043608" y="5373216"/>
            <a:ext cx="432048" cy="4320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TextBox 9"/>
          <p:cNvSpPr txBox="1"/>
          <p:nvPr/>
        </p:nvSpPr>
        <p:spPr>
          <a:xfrm>
            <a:off x="1088740" y="5373216"/>
            <a:ext cx="38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FF0000"/>
                </a:solidFill>
                <a:latin typeface="Mistral" panose="03090702030407020403" pitchFamily="66" charset="0"/>
              </a:rPr>
              <a:t> </a:t>
            </a:r>
            <a:r>
              <a:rPr lang="es-CO" b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>U</a:t>
            </a:r>
            <a:endParaRPr lang="es-CO" b="1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15108" y="5769260"/>
            <a:ext cx="432048" cy="4320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solidFill>
                  <a:schemeClr val="accent1">
                    <a:lumMod val="75000"/>
                  </a:schemeClr>
                </a:solidFill>
                <a:latin typeface="Edwardian Script ITC" panose="030303020407070D0804" pitchFamily="66" charset="0"/>
              </a:rPr>
              <a:t>d</a:t>
            </a:r>
            <a:endParaRPr lang="es-CO" sz="3600" b="1" dirty="0">
              <a:solidFill>
                <a:schemeClr val="accent1">
                  <a:lumMod val="75000"/>
                </a:schemeClr>
              </a:solidFill>
              <a:latin typeface="Edwardian Script ITC" panose="030303020407070D0804" pitchFamily="66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495509" y="5835732"/>
            <a:ext cx="178142" cy="50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61048" y="5589240"/>
            <a:ext cx="522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Carga: +2/3   + 1/3 =  +3/3  =  +1       MESÓN RHO 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28844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TRES MINUTOS: Núcleos atómicos</a:t>
            </a:r>
            <a:endParaRPr lang="es-CO" dirty="0"/>
          </a:p>
        </p:txBody>
      </p:sp>
      <p:pic>
        <p:nvPicPr>
          <p:cNvPr id="1026" name="Picture 2" descr="https://encrypted-tbn2.gstatic.com/images?q=tbn:ANd9GcSxt7kaXfUAVyyHwwD0PhVsdObrwJVoenfZi5megrlEDagy8nH-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483768" y="249289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>
            <a:off x="2547040" y="2556168"/>
            <a:ext cx="368776" cy="2247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5616" y="537321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NÚCLEO DE HIDROGENO</a:t>
            </a:r>
            <a:endParaRPr lang="es-CO" dirty="0"/>
          </a:p>
        </p:txBody>
      </p:sp>
      <p:pic>
        <p:nvPicPr>
          <p:cNvPr id="1028" name="Picture 4" descr="https://encrypted-tbn3.gstatic.com/images?q=tbn:ANd9GcRCE2hIn5PCA-L4qmujUeIwrcuPR9VAu8iLtRa32yDBn90OMzG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580" y="2943788"/>
            <a:ext cx="5413782" cy="132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40232" y="322239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+</a:t>
            </a:r>
            <a:endParaRPr lang="es-CO" dirty="0"/>
          </a:p>
        </p:txBody>
      </p:sp>
      <p:sp>
        <p:nvSpPr>
          <p:cNvPr id="9" name="Rectangle 8"/>
          <p:cNvSpPr/>
          <p:nvPr/>
        </p:nvSpPr>
        <p:spPr>
          <a:xfrm>
            <a:off x="4878141" y="323481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68204" y="3236043"/>
            <a:ext cx="273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97437" y="322239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87500" y="32364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+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45841" y="321905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+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979712" y="4005064"/>
            <a:ext cx="72008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</p:cNvCxnSpPr>
          <p:nvPr/>
        </p:nvCxnSpPr>
        <p:spPr>
          <a:xfrm flipV="1">
            <a:off x="2303748" y="3861048"/>
            <a:ext cx="1489832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65471" y="46531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Helio 3</a:t>
            </a:r>
            <a:endParaRPr lang="es-CO" dirty="0"/>
          </a:p>
        </p:txBody>
      </p:sp>
      <p:sp>
        <p:nvSpPr>
          <p:cNvPr id="19" name="Rectangle 18"/>
          <p:cNvSpPr/>
          <p:nvPr/>
        </p:nvSpPr>
        <p:spPr>
          <a:xfrm>
            <a:off x="8265851" y="4653136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Helio </a:t>
            </a:r>
            <a:r>
              <a:rPr lang="es-CO" dirty="0" smtClean="0"/>
              <a:t>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814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300,000 años: primeros átomos</a:t>
            </a:r>
            <a:endParaRPr lang="es-C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2204864"/>
            <a:ext cx="5493894" cy="2414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44371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</a:t>
            </a:r>
            <a:r>
              <a:rPr lang="es-CO" b="1" dirty="0" smtClean="0"/>
              <a:t>Hidrógeno</a:t>
            </a:r>
            <a:endParaRPr lang="es-CO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4505433"/>
            <a:ext cx="1512168" cy="36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Deuterio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58670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300,000 años: primeros átomos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848" y="2420888"/>
            <a:ext cx="2125950" cy="2232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479715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Á</a:t>
            </a:r>
            <a:r>
              <a:rPr lang="es-CO" sz="2800" dirty="0" smtClean="0"/>
              <a:t>TOMO</a:t>
            </a:r>
            <a:r>
              <a:rPr lang="es-CO" sz="2800" dirty="0" smtClean="0"/>
              <a:t> </a:t>
            </a:r>
            <a:r>
              <a:rPr lang="es-CO" sz="2800" dirty="0" smtClean="0"/>
              <a:t>de Helio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671771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1,000,000,000 de años </a:t>
            </a:r>
            <a:br>
              <a:rPr lang="es-CO" dirty="0" smtClean="0"/>
            </a:br>
            <a:r>
              <a:rPr lang="es-CO" dirty="0" smtClean="0"/>
              <a:t>primeras estrellas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3" y="1844824"/>
            <a:ext cx="6149665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>
                <a:hlinkClick r:id="rId2"/>
              </a:rPr>
              <a:t>http://</a:t>
            </a:r>
            <a:r>
              <a:rPr lang="es-CO" smtClean="0">
                <a:hlinkClick r:id="rId2"/>
              </a:rPr>
              <a:t>www.educationscotland.gov.uk/highersciences/physics/animation/hadrons.asp</a:t>
            </a:r>
            <a:endParaRPr lang="es-CO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12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GRANDES  IMANES</a:t>
            </a:r>
            <a:endParaRPr lang="es-CO" dirty="0"/>
          </a:p>
        </p:txBody>
      </p:sp>
      <p:pic>
        <p:nvPicPr>
          <p:cNvPr id="3074" name="Picture 2" descr="magne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616624" cy="439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09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Gran </a:t>
            </a:r>
            <a:r>
              <a:rPr lang="es-CO" dirty="0" err="1" smtClean="0"/>
              <a:t>colisonador</a:t>
            </a:r>
            <a:endParaRPr lang="es-C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772816"/>
            <a:ext cx="5410402" cy="488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77650" cy="9010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6322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CERN</a:t>
            </a:r>
            <a:endParaRPr lang="es-C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009" y="1268760"/>
            <a:ext cx="8685981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 descr="http://www-visualmedia.fnal.gov/VMS_Site/gallery/stillphotos/2005/0400/05-0440-01D.h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819472"/>
            <a:ext cx="10117791" cy="90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63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Quarks  y Anti-quarks </a:t>
            </a:r>
            <a:endParaRPr lang="es-CO" dirty="0"/>
          </a:p>
        </p:txBody>
      </p:sp>
      <p:pic>
        <p:nvPicPr>
          <p:cNvPr id="2050" name="Picture 2" descr="Quarks und Antiquarks verschiedener Far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90" y="2548896"/>
            <a:ext cx="7847619" cy="26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20608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+2/3</a:t>
            </a:r>
            <a:endParaRPr lang="es-CO" dirty="0"/>
          </a:p>
        </p:txBody>
      </p:sp>
      <p:sp>
        <p:nvSpPr>
          <p:cNvPr id="5" name="Rectangle 4"/>
          <p:cNvSpPr/>
          <p:nvPr/>
        </p:nvSpPr>
        <p:spPr>
          <a:xfrm>
            <a:off x="2123728" y="2060848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+2/3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3848" y="2060848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+2/3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1703" y="5156913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/>
              <a:t>- 1/3</a:t>
            </a:r>
            <a:endParaRPr lang="es-CO" dirty="0"/>
          </a:p>
        </p:txBody>
      </p:sp>
      <p:sp>
        <p:nvSpPr>
          <p:cNvPr id="8" name="Rectangle 7"/>
          <p:cNvSpPr/>
          <p:nvPr/>
        </p:nvSpPr>
        <p:spPr>
          <a:xfrm>
            <a:off x="5220072" y="5111517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/>
              <a:t>+1/3</a:t>
            </a:r>
            <a:endParaRPr lang="es-CO" dirty="0"/>
          </a:p>
        </p:txBody>
      </p:sp>
      <p:sp>
        <p:nvSpPr>
          <p:cNvPr id="9" name="Rectangle 8"/>
          <p:cNvSpPr/>
          <p:nvPr/>
        </p:nvSpPr>
        <p:spPr>
          <a:xfrm>
            <a:off x="2113697" y="5156913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/>
              <a:t>-1/3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3448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4559250" cy="620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92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484784"/>
            <a:ext cx="7596119" cy="428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045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165</Words>
  <Application>Microsoft Office PowerPoint</Application>
  <PresentationFormat>Presentación en pantalla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Edwardian Script ITC</vt:lpstr>
      <vt:lpstr>Mistral</vt:lpstr>
      <vt:lpstr>Tema de Office</vt:lpstr>
      <vt:lpstr>Presentación de PowerPoint</vt:lpstr>
      <vt:lpstr>GRANDES  IMANES</vt:lpstr>
      <vt:lpstr>Gran colisonador</vt:lpstr>
      <vt:lpstr>Presentación de PowerPoint</vt:lpstr>
      <vt:lpstr>CERN</vt:lpstr>
      <vt:lpstr>Presentación de PowerPoint</vt:lpstr>
      <vt:lpstr>Quarks  y Anti-quarks </vt:lpstr>
      <vt:lpstr>Presentación de PowerPoint</vt:lpstr>
      <vt:lpstr>Presentación de PowerPoint</vt:lpstr>
      <vt:lpstr>Presentación de PowerPoint</vt:lpstr>
      <vt:lpstr>FORMACIÓN DE PROTONES Y NEUTRONES</vt:lpstr>
      <vt:lpstr>TRES MINUTOS: Núcleos atómicos</vt:lpstr>
      <vt:lpstr>300,000 años: primeros átomos</vt:lpstr>
      <vt:lpstr>300,000 años: primeros átomos</vt:lpstr>
      <vt:lpstr>1,000,000,000 de años  primeras estrellas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Moreno</dc:creator>
  <cp:lastModifiedBy>Fredy Moreno</cp:lastModifiedBy>
  <cp:revision>23</cp:revision>
  <dcterms:created xsi:type="dcterms:W3CDTF">2014-08-26T20:31:48Z</dcterms:created>
  <dcterms:modified xsi:type="dcterms:W3CDTF">2016-09-12T16:37:38Z</dcterms:modified>
</cp:coreProperties>
</file>